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257" r:id="rId3"/>
    <p:sldId id="283" r:id="rId4"/>
    <p:sldId id="258" r:id="rId5"/>
    <p:sldId id="259" r:id="rId6"/>
    <p:sldId id="260" r:id="rId7"/>
    <p:sldId id="285" r:id="rId8"/>
    <p:sldId id="284" r:id="rId9"/>
    <p:sldId id="261" r:id="rId10"/>
    <p:sldId id="262" r:id="rId11"/>
    <p:sldId id="263" r:id="rId12"/>
    <p:sldId id="265" r:id="rId13"/>
    <p:sldId id="267" r:id="rId14"/>
    <p:sldId id="276" r:id="rId15"/>
    <p:sldId id="271" r:id="rId16"/>
    <p:sldId id="286" r:id="rId17"/>
    <p:sldId id="287" r:id="rId18"/>
    <p:sldId id="272" r:id="rId19"/>
    <p:sldId id="279" r:id="rId20"/>
    <p:sldId id="280" r:id="rId21"/>
    <p:sldId id="289" r:id="rId22"/>
    <p:sldId id="290" r:id="rId23"/>
    <p:sldId id="291" r:id="rId24"/>
    <p:sldId id="288" r:id="rId25"/>
    <p:sldId id="28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73" d="100"/>
          <a:sy n="73" d="100"/>
        </p:scale>
        <p:origin x="-57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377B82-F4B5-4BB1-B6DD-BFD7951EBDEB}" type="datetimeFigureOut">
              <a:rPr lang="en-IN" smtClean="0"/>
              <a:pPr/>
              <a:t>16-11-2016</a:t>
            </a:fld>
            <a:endParaRPr lang="en-IN"/>
          </a:p>
        </p:txBody>
      </p:sp>
      <p:sp>
        <p:nvSpPr>
          <p:cNvPr id="5" name="Footer Placeholder 4"/>
          <p:cNvSpPr>
            <a:spLocks noGrp="1"/>
          </p:cNvSpPr>
          <p:nvPr>
            <p:ph type="ftr" sz="quarter" idx="11"/>
          </p:nvPr>
        </p:nvSpPr>
        <p:spPr>
          <a:xfrm>
            <a:off x="2416500" y="329307"/>
            <a:ext cx="4973915" cy="309201"/>
          </a:xfrm>
        </p:spPr>
        <p:txBody>
          <a:bodyPr/>
          <a:lstStyle/>
          <a:p>
            <a:endParaRPr lang="en-IN"/>
          </a:p>
        </p:txBody>
      </p:sp>
      <p:sp>
        <p:nvSpPr>
          <p:cNvPr id="6" name="Slide Number Placeholder 5"/>
          <p:cNvSpPr>
            <a:spLocks noGrp="1"/>
          </p:cNvSpPr>
          <p:nvPr>
            <p:ph type="sldNum" sz="quarter" idx="12"/>
          </p:nvPr>
        </p:nvSpPr>
        <p:spPr>
          <a:xfrm>
            <a:off x="1437664" y="798973"/>
            <a:ext cx="811019" cy="503578"/>
          </a:xfrm>
        </p:spPr>
        <p:txBody>
          <a:bodyPr/>
          <a:lstStyle/>
          <a:p>
            <a:fld id="{AF38C923-BAE9-4B7E-98EB-EFAD857FADA7}" type="slidenum">
              <a:rPr lang="en-IN" smtClean="0"/>
              <a:pPr/>
              <a:t>‹#›</a:t>
            </a:fld>
            <a:endParaRPr lang="en-IN"/>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743996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377B82-F4B5-4BB1-B6DD-BFD7951EBDEB}" type="datetimeFigureOut">
              <a:rPr lang="en-IN" smtClean="0"/>
              <a:pPr/>
              <a:t>16-11-2016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38C923-BAE9-4B7E-98EB-EFAD857FADA7}" type="slidenum">
              <a:rPr lang="en-IN" smtClean="0"/>
              <a:pPr/>
              <a:t>‹#›</a:t>
            </a:fld>
            <a:endParaRPr lang="en-IN"/>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204424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377B82-F4B5-4BB1-B6DD-BFD7951EBDEB}" type="datetimeFigureOut">
              <a:rPr lang="en-IN" smtClean="0"/>
              <a:pPr/>
              <a:t>16-11-2016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38C923-BAE9-4B7E-98EB-EFAD857FADA7}" type="slidenum">
              <a:rPr lang="en-IN" smtClean="0"/>
              <a:pPr/>
              <a:t>‹#›</a:t>
            </a:fld>
            <a:endParaRPr lang="en-IN"/>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758729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377B82-F4B5-4BB1-B6DD-BFD7951EBDEB}" type="datetimeFigureOut">
              <a:rPr lang="en-IN" smtClean="0"/>
              <a:pPr/>
              <a:t>16-11-2016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38C923-BAE9-4B7E-98EB-EFAD857FADA7}" type="slidenum">
              <a:rPr lang="en-IN" smtClean="0"/>
              <a:pPr/>
              <a:t>‹#›</a:t>
            </a:fld>
            <a:endParaRPr lang="en-IN"/>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5980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377B82-F4B5-4BB1-B6DD-BFD7951EBDEB}" type="datetimeFigureOut">
              <a:rPr lang="en-IN" smtClean="0"/>
              <a:pPr/>
              <a:t>16-11-2016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38C923-BAE9-4B7E-98EB-EFAD857FADA7}" type="slidenum">
              <a:rPr lang="en-IN" smtClean="0"/>
              <a:pPr/>
              <a:t>‹#›</a:t>
            </a:fld>
            <a:endParaRPr lang="en-IN"/>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405340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377B82-F4B5-4BB1-B6DD-BFD7951EBDEB}" type="datetimeFigureOut">
              <a:rPr lang="en-IN" smtClean="0"/>
              <a:pPr/>
              <a:t>16-11-2016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38C923-BAE9-4B7E-98EB-EFAD857FADA7}" type="slidenum">
              <a:rPr lang="en-IN" smtClean="0"/>
              <a:pPr/>
              <a:t>‹#›</a:t>
            </a:fld>
            <a:endParaRPr lang="en-IN"/>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95516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377B82-F4B5-4BB1-B6DD-BFD7951EBDEB}" type="datetimeFigureOut">
              <a:rPr lang="en-IN" smtClean="0"/>
              <a:pPr/>
              <a:t>16-11-2016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F38C923-BAE9-4B7E-98EB-EFAD857FADA7}" type="slidenum">
              <a:rPr lang="en-IN" smtClean="0"/>
              <a:pPr/>
              <a:t>‹#›</a:t>
            </a:fld>
            <a:endParaRPr lang="en-IN"/>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478532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377B82-F4B5-4BB1-B6DD-BFD7951EBDEB}" type="datetimeFigureOut">
              <a:rPr lang="en-IN" smtClean="0"/>
              <a:pPr/>
              <a:t>16-11-2016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F38C923-BAE9-4B7E-98EB-EFAD857FADA7}" type="slidenum">
              <a:rPr lang="en-IN" smtClean="0"/>
              <a:pPr/>
              <a:t>‹#›</a:t>
            </a:fld>
            <a:endParaRPr lang="en-IN"/>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917050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377B82-F4B5-4BB1-B6DD-BFD7951EBDEB}" type="datetimeFigureOut">
              <a:rPr lang="en-IN" smtClean="0"/>
              <a:pPr/>
              <a:t>16-11-2016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F38C923-BAE9-4B7E-98EB-EFAD857FADA7}" type="slidenum">
              <a:rPr lang="en-IN" smtClean="0"/>
              <a:pPr/>
              <a:t>‹#›</a:t>
            </a:fld>
            <a:endParaRPr lang="en-IN"/>
          </a:p>
        </p:txBody>
      </p:sp>
    </p:spTree>
    <p:extLst>
      <p:ext uri="{BB962C8B-B14F-4D97-AF65-F5344CB8AC3E}">
        <p14:creationId xmlns:p14="http://schemas.microsoft.com/office/powerpoint/2010/main" xmlns="" val="184197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377B82-F4B5-4BB1-B6DD-BFD7951EBDEB}" type="datetimeFigureOut">
              <a:rPr lang="en-IN" smtClean="0"/>
              <a:pPr/>
              <a:t>16-11-2016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38C923-BAE9-4B7E-98EB-EFAD857FADA7}" type="slidenum">
              <a:rPr lang="en-IN" smtClean="0"/>
              <a:pPr/>
              <a:t>‹#›</a:t>
            </a:fld>
            <a:endParaRPr lang="en-IN"/>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55971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A377B82-F4B5-4BB1-B6DD-BFD7951EBDEB}" type="datetimeFigureOut">
              <a:rPr lang="en-IN" smtClean="0"/>
              <a:pPr/>
              <a:t>16-11-2016</a:t>
            </a:fld>
            <a:endParaRPr lang="en-IN"/>
          </a:p>
        </p:txBody>
      </p:sp>
      <p:sp>
        <p:nvSpPr>
          <p:cNvPr id="6" name="Footer Placeholder 5"/>
          <p:cNvSpPr>
            <a:spLocks noGrp="1"/>
          </p:cNvSpPr>
          <p:nvPr>
            <p:ph type="ftr" sz="quarter" idx="11"/>
          </p:nvPr>
        </p:nvSpPr>
        <p:spPr>
          <a:xfrm>
            <a:off x="1447382" y="318640"/>
            <a:ext cx="5541004" cy="320931"/>
          </a:xfrm>
        </p:spPr>
        <p:txBody>
          <a:bodyPr/>
          <a:lstStyle/>
          <a:p>
            <a:endParaRPr lang="en-IN"/>
          </a:p>
        </p:txBody>
      </p:sp>
      <p:sp>
        <p:nvSpPr>
          <p:cNvPr id="7" name="Slide Number Placeholder 6"/>
          <p:cNvSpPr>
            <a:spLocks noGrp="1"/>
          </p:cNvSpPr>
          <p:nvPr>
            <p:ph type="sldNum" sz="quarter" idx="12"/>
          </p:nvPr>
        </p:nvSpPr>
        <p:spPr/>
        <p:txBody>
          <a:bodyPr/>
          <a:lstStyle/>
          <a:p>
            <a:fld id="{AF38C923-BAE9-4B7E-98EB-EFAD857FADA7}" type="slidenum">
              <a:rPr lang="en-IN" smtClean="0"/>
              <a:pPr/>
              <a:t>‹#›</a:t>
            </a:fld>
            <a:endParaRPr lang="en-IN"/>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726178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email">
            <a:extLst>
              <a:ext uri="{28A0092B-C50C-407E-A947-70E740481C1C}">
                <a14:useLocalDpi xmlns:a14="http://schemas.microsoft.com/office/drawing/2010/main" xmlns="" val="0"/>
              </a:ext>
            </a:extLst>
          </a:blip>
          <a:srcRect b="-155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A377B82-F4B5-4BB1-B6DD-BFD7951EBDEB}" type="datetimeFigureOut">
              <a:rPr lang="en-IN" smtClean="0"/>
              <a:pPr/>
              <a:t>16-11-2016</a:t>
            </a:fld>
            <a:endParaRPr lang="en-IN"/>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F38C923-BAE9-4B7E-98EB-EFAD857FADA7}" type="slidenum">
              <a:rPr lang="en-IN" smtClean="0"/>
              <a:pPr/>
              <a:t>‹#›</a:t>
            </a:fld>
            <a:endParaRPr lang="en-IN"/>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4301674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i="1" dirty="0">
                <a:solidFill>
                  <a:schemeClr val="accent2">
                    <a:lumMod val="75000"/>
                  </a:schemeClr>
                </a:solidFill>
              </a:rPr>
              <a:t>PRESENTATION on reliable data acquisition system</a:t>
            </a:r>
            <a:endParaRPr lang="en-IN" sz="4400" b="1" i="1" dirty="0">
              <a:solidFill>
                <a:schemeClr val="accent2">
                  <a:lumMod val="75000"/>
                </a:schemeClr>
              </a:solidFill>
            </a:endParaRPr>
          </a:p>
        </p:txBody>
      </p:sp>
      <p:sp>
        <p:nvSpPr>
          <p:cNvPr id="3" name="Subtitle 2"/>
          <p:cNvSpPr>
            <a:spLocks noGrp="1"/>
          </p:cNvSpPr>
          <p:nvPr>
            <p:ph type="subTitle" idx="1"/>
          </p:nvPr>
        </p:nvSpPr>
        <p:spPr/>
        <p:txBody>
          <a:bodyPr>
            <a:noAutofit/>
          </a:bodyPr>
          <a:lstStyle/>
          <a:p>
            <a:r>
              <a:rPr lang="en-US" sz="3600" b="1" i="1" dirty="0">
                <a:solidFill>
                  <a:schemeClr val="accent2">
                    <a:lumMod val="75000"/>
                  </a:schemeClr>
                </a:solidFill>
              </a:rPr>
              <a:t>By</a:t>
            </a:r>
          </a:p>
          <a:p>
            <a:r>
              <a:rPr lang="en-US" sz="3600" b="1" i="1" dirty="0">
                <a:solidFill>
                  <a:schemeClr val="accent2">
                    <a:lumMod val="75000"/>
                  </a:schemeClr>
                </a:solidFill>
              </a:rPr>
              <a:t>PAN INDIA CONSULTANTS PVT. LTD.</a:t>
            </a:r>
            <a:endParaRPr lang="en-IN" sz="3600" b="1" i="1" dirty="0">
              <a:solidFill>
                <a:schemeClr val="accent2">
                  <a:lumMod val="75000"/>
                </a:schemeClr>
              </a:solidFill>
            </a:endParaRPr>
          </a:p>
        </p:txBody>
      </p:sp>
    </p:spTree>
    <p:extLst>
      <p:ext uri="{BB962C8B-B14F-4D97-AF65-F5344CB8AC3E}">
        <p14:creationId xmlns:p14="http://schemas.microsoft.com/office/powerpoint/2010/main" xmlns="" val="375059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r>
              <a:rPr lang="en-IN" dirty="0"/>
              <a:t>Acoustic impedance is related to the density of the material and the rate at which sound travels through the material.</a:t>
            </a:r>
          </a:p>
          <a:p>
            <a:r>
              <a:rPr lang="en-IN" dirty="0"/>
              <a:t> When there is a change in acoustic impedance, such as the water-sediment interface, part of the transmitted sound is reflected.</a:t>
            </a:r>
          </a:p>
          <a:p>
            <a:r>
              <a:rPr lang="en-IN" dirty="0"/>
              <a:t> However, some of the sound energy penetrates through the boundary and into the sediments. This energy is reflected when it encounters boundaries between deeper sediment layers having different acoustic impedance.</a:t>
            </a:r>
          </a:p>
        </p:txBody>
      </p:sp>
    </p:spTree>
    <p:extLst>
      <p:ext uri="{BB962C8B-B14F-4D97-AF65-F5344CB8AC3E}">
        <p14:creationId xmlns:p14="http://schemas.microsoft.com/office/powerpoint/2010/main" xmlns="" val="870875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err="1"/>
              <a:t>SyQwest</a:t>
            </a:r>
            <a:r>
              <a:rPr lang="en-US" b="1" i="1" dirty="0"/>
              <a:t> </a:t>
            </a:r>
            <a:r>
              <a:rPr lang="en-US" b="1" i="1" dirty="0" err="1"/>
              <a:t>StrataBox</a:t>
            </a:r>
            <a:r>
              <a:rPr lang="en-US" b="1" i="1" dirty="0"/>
              <a:t>:</a:t>
            </a:r>
            <a:endParaRPr lang="en-IN" b="1" i="1"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xmlns="" val="0"/>
              </a:ext>
            </a:extLst>
          </a:blip>
          <a:stretch>
            <a:fillRect/>
          </a:stretch>
        </p:blipFill>
        <p:spPr>
          <a:xfrm>
            <a:off x="2404996" y="1653436"/>
            <a:ext cx="7490565" cy="4371583"/>
          </a:xfrm>
        </p:spPr>
      </p:pic>
    </p:spTree>
    <p:extLst>
      <p:ext uri="{BB962C8B-B14F-4D97-AF65-F5344CB8AC3E}">
        <p14:creationId xmlns:p14="http://schemas.microsoft.com/office/powerpoint/2010/main" xmlns="" val="2087178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xmlns="" val="0"/>
              </a:ext>
            </a:extLst>
          </a:blip>
          <a:stretch>
            <a:fillRect/>
          </a:stretch>
        </p:blipFill>
        <p:spPr>
          <a:xfrm>
            <a:off x="4348162" y="2369344"/>
            <a:ext cx="3810000" cy="2743200"/>
          </a:xfrm>
        </p:spPr>
      </p:pic>
      <p:pic>
        <p:nvPicPr>
          <p:cNvPr id="5" name="Picture 4"/>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3238101" y="1695208"/>
            <a:ext cx="5715798" cy="3467584"/>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991892" y="187890"/>
            <a:ext cx="10062962" cy="5840951"/>
          </a:xfrm>
          <a:prstGeom prst="rect">
            <a:avLst/>
          </a:prstGeom>
        </p:spPr>
      </p:pic>
    </p:spTree>
    <p:extLst>
      <p:ext uri="{BB962C8B-B14F-4D97-AF65-F5344CB8AC3E}">
        <p14:creationId xmlns:p14="http://schemas.microsoft.com/office/powerpoint/2010/main" xmlns="" val="1377082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xmlns="" val="0"/>
              </a:ext>
            </a:extLst>
          </a:blip>
          <a:stretch>
            <a:fillRect/>
          </a:stretch>
        </p:blipFill>
        <p:spPr>
          <a:xfrm>
            <a:off x="638827" y="237995"/>
            <a:ext cx="10271343" cy="5862180"/>
          </a:xfrm>
        </p:spPr>
      </p:pic>
    </p:spTree>
    <p:extLst>
      <p:ext uri="{BB962C8B-B14F-4D97-AF65-F5344CB8AC3E}">
        <p14:creationId xmlns:p14="http://schemas.microsoft.com/office/powerpoint/2010/main" xmlns="" val="3492891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cstate="email"/>
          <a:stretch>
            <a:fillRect/>
          </a:stretch>
        </p:blipFill>
        <p:spPr>
          <a:xfrm>
            <a:off x="-1" y="0"/>
            <a:ext cx="12026685" cy="6013342"/>
          </a:xfrm>
          <a:prstGeom prst="rect">
            <a:avLst/>
          </a:prstGeom>
        </p:spPr>
      </p:pic>
    </p:spTree>
    <p:extLst>
      <p:ext uri="{BB962C8B-B14F-4D97-AF65-F5344CB8AC3E}">
        <p14:creationId xmlns:p14="http://schemas.microsoft.com/office/powerpoint/2010/main" xmlns="" val="185066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Data acquisition and processing </a:t>
            </a:r>
            <a:r>
              <a:rPr lang="en-US" b="1" i="1"/>
              <a:t>Software: EIVA</a:t>
            </a:r>
            <a:endParaRPr lang="en-IN" b="1" i="1" dirty="0"/>
          </a:p>
        </p:txBody>
      </p:sp>
      <p:sp>
        <p:nvSpPr>
          <p:cNvPr id="3" name="Content Placeholder 2"/>
          <p:cNvSpPr>
            <a:spLocks noGrp="1"/>
          </p:cNvSpPr>
          <p:nvPr>
            <p:ph idx="1"/>
          </p:nvPr>
        </p:nvSpPr>
        <p:spPr/>
        <p:txBody>
          <a:bodyPr/>
          <a:lstStyle/>
          <a:p>
            <a:r>
              <a:rPr lang="en-US" dirty="0"/>
              <a:t>Software is used to collected data from multiple sensor like Echo Sounder, Sub Bottom Profiler, DGPS etc. connected at the time and to synchronize the data.</a:t>
            </a:r>
          </a:p>
          <a:p>
            <a:r>
              <a:rPr lang="en-US" dirty="0"/>
              <a:t>The Data collected needs to be cleaned and Processed to get final output like DTM, 3D Model, Navigation Charts etc.</a:t>
            </a:r>
          </a:p>
          <a:p>
            <a:r>
              <a:rPr lang="en-US" dirty="0"/>
              <a:t>The Software is also used to clean the acquired data so that our final output contains only Valid data and there is no Garbage data</a:t>
            </a:r>
          </a:p>
          <a:p>
            <a:pPr marL="0" indent="0">
              <a:buNone/>
            </a:pPr>
            <a:endParaRPr lang="en-IN" dirty="0"/>
          </a:p>
        </p:txBody>
      </p:sp>
    </p:spTree>
    <p:extLst>
      <p:ext uri="{BB962C8B-B14F-4D97-AF65-F5344CB8AC3E}">
        <p14:creationId xmlns:p14="http://schemas.microsoft.com/office/powerpoint/2010/main" xmlns="" val="3811267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EIVA TOUGHBOY PANCHAX</a:t>
            </a:r>
          </a:p>
        </p:txBody>
      </p:sp>
      <p:sp>
        <p:nvSpPr>
          <p:cNvPr id="3" name="Content Placeholder 2"/>
          <p:cNvSpPr>
            <a:spLocks noGrp="1"/>
          </p:cNvSpPr>
          <p:nvPr>
            <p:ph idx="1"/>
          </p:nvPr>
        </p:nvSpPr>
        <p:spPr/>
        <p:txBody>
          <a:bodyPr/>
          <a:lstStyle/>
          <a:p>
            <a:r>
              <a:rPr lang="en-IN" dirty="0"/>
              <a:t>Wave Buoy with lowest possible Rate for continuous monitoring</a:t>
            </a:r>
          </a:p>
          <a:p>
            <a:pPr marL="0" indent="0">
              <a:buNone/>
            </a:pPr>
            <a:r>
              <a:rPr lang="en-IN" dirty="0"/>
              <a:t>   of  Water Parameters for longer duration in real time.</a:t>
            </a:r>
          </a:p>
          <a:p>
            <a:r>
              <a:rPr lang="en-IN" dirty="0"/>
              <a:t>Comes with Internal Battery with Back up of 2 Years as well as </a:t>
            </a:r>
          </a:p>
          <a:p>
            <a:pPr marL="0" indent="0">
              <a:buNone/>
            </a:pPr>
            <a:r>
              <a:rPr lang="en-IN" dirty="0"/>
              <a:t>    External Solar Power Source.</a:t>
            </a:r>
          </a:p>
          <a:p>
            <a:r>
              <a:rPr lang="en-IN" dirty="0"/>
              <a:t>We can Integrate any Oceanographic sensors like ADCP, Salinity </a:t>
            </a:r>
          </a:p>
          <a:p>
            <a:pPr marL="0" indent="0">
              <a:buNone/>
            </a:pPr>
            <a:r>
              <a:rPr lang="en-IN" dirty="0"/>
              <a:t>   Sensor, Water Quality Meter .</a:t>
            </a:r>
          </a:p>
        </p:txBody>
      </p:sp>
      <p:pic>
        <p:nvPicPr>
          <p:cNvPr id="4" name="Picture 3"/>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8686801" y="2015731"/>
            <a:ext cx="3130054" cy="3327794"/>
          </a:xfrm>
          <a:prstGeom prst="rect">
            <a:avLst/>
          </a:prstGeom>
        </p:spPr>
      </p:pic>
    </p:spTree>
    <p:extLst>
      <p:ext uri="{BB962C8B-B14F-4D97-AF65-F5344CB8AC3E}">
        <p14:creationId xmlns:p14="http://schemas.microsoft.com/office/powerpoint/2010/main" xmlns="" val="486902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5" name="Content Placeholder 4"/>
          <p:cNvSpPr>
            <a:spLocks noGrp="1"/>
          </p:cNvSpPr>
          <p:nvPr>
            <p:ph idx="1"/>
          </p:nvPr>
        </p:nvSpPr>
        <p:spPr/>
        <p:txBody>
          <a:bodyPr/>
          <a:lstStyle/>
          <a:p>
            <a:endParaRPr lang="en-IN"/>
          </a:p>
        </p:txBody>
      </p:sp>
      <p:pic>
        <p:nvPicPr>
          <p:cNvPr id="1026" name="Picture 2" descr="http://www.eiva.com/Files/Billeder/Products/ToughBoy-Panchax-wave-buoy-data-transmission-offshore_large.jpg"/>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14325" y="0"/>
            <a:ext cx="11630025"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32413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Side Scan Sonar </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6886575" y="2152146"/>
            <a:ext cx="4572000" cy="3314197"/>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1619249" y="2152147"/>
            <a:ext cx="4895851" cy="3314197"/>
          </a:xfrm>
          <a:prstGeom prst="rect">
            <a:avLst/>
          </a:prstGeom>
        </p:spPr>
      </p:pic>
    </p:spTree>
    <p:extLst>
      <p:ext uri="{BB962C8B-B14F-4D97-AF65-F5344CB8AC3E}">
        <p14:creationId xmlns:p14="http://schemas.microsoft.com/office/powerpoint/2010/main" xmlns="" val="1082440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Oceanographic sensors: Current meters and profilers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xmlns="" val="0"/>
              </a:ext>
            </a:extLst>
          </a:blip>
          <a:stretch>
            <a:fillRect/>
          </a:stretch>
        </p:blipFill>
        <p:spPr>
          <a:xfrm>
            <a:off x="7429499" y="4333874"/>
            <a:ext cx="2157413" cy="2524125"/>
          </a:xfrm>
        </p:spPr>
      </p:pic>
      <p:pic>
        <p:nvPicPr>
          <p:cNvPr id="5" name="Picture 4"/>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4357688" y="1853754"/>
            <a:ext cx="3386137" cy="248012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8372475" y="1853754"/>
            <a:ext cx="3143250" cy="248012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3138487" y="4333875"/>
            <a:ext cx="2333626" cy="2524125"/>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1252537" y="1853754"/>
            <a:ext cx="2433638" cy="2480120"/>
          </a:xfrm>
          <a:prstGeom prst="rect">
            <a:avLst/>
          </a:prstGeom>
        </p:spPr>
      </p:pic>
    </p:spTree>
    <p:extLst>
      <p:ext uri="{BB962C8B-B14F-4D97-AF65-F5344CB8AC3E}">
        <p14:creationId xmlns:p14="http://schemas.microsoft.com/office/powerpoint/2010/main" xmlns="" val="30205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INTRODUCTION:</a:t>
            </a:r>
            <a:endParaRPr lang="en-IN" b="1" i="1" dirty="0"/>
          </a:p>
        </p:txBody>
      </p:sp>
      <p:sp>
        <p:nvSpPr>
          <p:cNvPr id="3" name="Content Placeholder 2"/>
          <p:cNvSpPr>
            <a:spLocks noGrp="1"/>
          </p:cNvSpPr>
          <p:nvPr>
            <p:ph idx="1"/>
          </p:nvPr>
        </p:nvSpPr>
        <p:spPr/>
        <p:txBody>
          <a:bodyPr>
            <a:normAutofit fontScale="85000" lnSpcReduction="10000"/>
          </a:bodyPr>
          <a:lstStyle/>
          <a:p>
            <a:r>
              <a:rPr lang="en-IN" dirty="0"/>
              <a:t> Pan India Consultants </a:t>
            </a:r>
            <a:r>
              <a:rPr lang="en-IN" dirty="0" err="1"/>
              <a:t>Pvt.</a:t>
            </a:r>
            <a:r>
              <a:rPr lang="en-IN" dirty="0"/>
              <a:t> Ltd. was established in 1981. It has Head Quarter in Gurgaon and Branch Offices across India.</a:t>
            </a:r>
          </a:p>
          <a:p>
            <a:r>
              <a:rPr lang="en-IN" dirty="0"/>
              <a:t>Pan India offers expertise in sales and services of Marine Science Disciplines, Land and Marine Survey </a:t>
            </a:r>
            <a:r>
              <a:rPr lang="en-IN" dirty="0" err="1"/>
              <a:t>Equipments</a:t>
            </a:r>
            <a:r>
              <a:rPr lang="en-IN" dirty="0"/>
              <a:t>, Integrated Shipboard Marine System, Hydrographic and Oceanographic Software and Systems, Engineering and Electronic Systems, Environmental Instruments.</a:t>
            </a:r>
          </a:p>
          <a:p>
            <a:r>
              <a:rPr lang="en-IN" dirty="0"/>
              <a:t>We have association with leading overseas manufacturers and corporates based across globe.</a:t>
            </a:r>
          </a:p>
          <a:p>
            <a:r>
              <a:rPr lang="en-IN" dirty="0"/>
              <a:t>We are associated with Indian Navy, Major Ports, Research Organisations like NIO, NIOT, NCAOR, INCOIS, CIFE, CMFRI, CWPRS, Land Records, SOI  etc. since long time and providing our solutions to them with after sales AMC also.</a:t>
            </a:r>
          </a:p>
          <a:p>
            <a:r>
              <a:rPr lang="en-IN" dirty="0"/>
              <a:t>Pan India has over all around 350+ highly qualified staffs in different fields to cater support to our clients.</a:t>
            </a:r>
          </a:p>
          <a:p>
            <a:endParaRPr lang="en-IN" dirty="0"/>
          </a:p>
        </p:txBody>
      </p:sp>
    </p:spTree>
    <p:extLst>
      <p:ext uri="{BB962C8B-B14F-4D97-AF65-F5344CB8AC3E}">
        <p14:creationId xmlns:p14="http://schemas.microsoft.com/office/powerpoint/2010/main" xmlns="" val="3017703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ROV &amp; GLIDERS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xmlns="" val="0"/>
              </a:ext>
            </a:extLst>
          </a:blip>
          <a:stretch>
            <a:fillRect/>
          </a:stretch>
        </p:blipFill>
        <p:spPr>
          <a:xfrm>
            <a:off x="6253216" y="1853754"/>
            <a:ext cx="3362272" cy="2718244"/>
          </a:xfrm>
        </p:spPr>
      </p:pic>
      <p:pic>
        <p:nvPicPr>
          <p:cNvPr id="5" name="Picture 4"/>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8796391" y="4238624"/>
            <a:ext cx="3019372" cy="244792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640582" y="2009774"/>
            <a:ext cx="3174181" cy="256222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3500437" y="4571998"/>
            <a:ext cx="2586038" cy="2286001"/>
          </a:xfrm>
          <a:prstGeom prst="rect">
            <a:avLst/>
          </a:prstGeom>
        </p:spPr>
      </p:pic>
    </p:spTree>
    <p:extLst>
      <p:ext uri="{BB962C8B-B14F-4D97-AF65-F5344CB8AC3E}">
        <p14:creationId xmlns:p14="http://schemas.microsoft.com/office/powerpoint/2010/main" xmlns="" val="3461082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VISTA CLARA GMR for Ground Water</a:t>
            </a:r>
            <a:br>
              <a:rPr lang="en-IN" dirty="0"/>
            </a:br>
            <a:r>
              <a:rPr lang="en-IN" dirty="0"/>
              <a:t>			</a:t>
            </a:r>
          </a:p>
        </p:txBody>
      </p:sp>
      <p:sp>
        <p:nvSpPr>
          <p:cNvPr id="7" name="Content Placeholder 6"/>
          <p:cNvSpPr>
            <a:spLocks noGrp="1"/>
          </p:cNvSpPr>
          <p:nvPr>
            <p:ph idx="1"/>
          </p:nvPr>
        </p:nvSpPr>
        <p:spPr/>
        <p:txBody>
          <a:bodyPr/>
          <a:lstStyle/>
          <a:p>
            <a:pPr marL="0" indent="0" fontAlgn="base">
              <a:buNone/>
            </a:pPr>
            <a:r>
              <a:rPr lang="en-IN" b="1" cap="all" dirty="0"/>
              <a:t>GMR MEASUREMENTS PROVIDE</a:t>
            </a:r>
          </a:p>
          <a:p>
            <a:pPr fontAlgn="base"/>
            <a:r>
              <a:rPr lang="en-IN" dirty="0"/>
              <a:t>Non-invasive direct detection of groundwater</a:t>
            </a:r>
          </a:p>
          <a:p>
            <a:pPr fontAlgn="base"/>
            <a:r>
              <a:rPr lang="en-IN" dirty="0"/>
              <a:t>Spatial resolution of hydrogeologic parameters in 1D, 2D, or even 3D</a:t>
            </a:r>
          </a:p>
          <a:p>
            <a:pPr fontAlgn="base"/>
            <a:r>
              <a:rPr lang="en-IN" dirty="0"/>
              <a:t>Quantitative determination of water content and porosity</a:t>
            </a:r>
          </a:p>
          <a:p>
            <a:pPr fontAlgn="base"/>
            <a:r>
              <a:rPr lang="en-IN" dirty="0"/>
              <a:t>Estimation of mobile versus bound water content</a:t>
            </a:r>
          </a:p>
          <a:p>
            <a:pPr fontAlgn="base"/>
            <a:r>
              <a:rPr lang="en-IN" dirty="0"/>
              <a:t>Estimation of relative or calibrated hydraulic conductivity and transmissivity</a:t>
            </a:r>
          </a:p>
          <a:p>
            <a:pPr fontAlgn="base"/>
            <a:r>
              <a:rPr lang="en-IN" dirty="0"/>
              <a:t>Investigation to depths up to 150 meters</a:t>
            </a:r>
          </a:p>
          <a:p>
            <a:endParaRPr lang="en-IN" dirty="0"/>
          </a:p>
        </p:txBody>
      </p:sp>
    </p:spTree>
    <p:extLst>
      <p:ext uri="{BB962C8B-B14F-4D97-AF65-F5344CB8AC3E}">
        <p14:creationId xmlns:p14="http://schemas.microsoft.com/office/powerpoint/2010/main" xmlns="" val="1875588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xmlns="" val="0"/>
              </a:ext>
            </a:extLst>
          </a:blip>
          <a:stretch>
            <a:fillRect/>
          </a:stretch>
        </p:blipFill>
        <p:spPr>
          <a:xfrm>
            <a:off x="1451579" y="804519"/>
            <a:ext cx="9978421" cy="4453281"/>
          </a:xfrm>
          <a:prstGeom prst="rect">
            <a:avLst/>
          </a:prstGeom>
        </p:spPr>
      </p:pic>
    </p:spTree>
    <p:extLst>
      <p:ext uri="{BB962C8B-B14F-4D97-AF65-F5344CB8AC3E}">
        <p14:creationId xmlns:p14="http://schemas.microsoft.com/office/powerpoint/2010/main" xmlns="" val="1781577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fontAlgn="base">
              <a:buNone/>
            </a:pPr>
            <a:r>
              <a:rPr lang="en-IN" b="1" cap="all" dirty="0"/>
              <a:t>GMR APPLICATIONS IN HYDROLOGY INCLUDE</a:t>
            </a:r>
          </a:p>
          <a:p>
            <a:pPr fontAlgn="base"/>
            <a:r>
              <a:rPr lang="en-IN" dirty="0"/>
              <a:t>Groundwater exploration and well site selection</a:t>
            </a:r>
          </a:p>
          <a:p>
            <a:pPr fontAlgn="base"/>
            <a:r>
              <a:rPr lang="en-IN" dirty="0"/>
              <a:t>Determination of water storage and specific yield</a:t>
            </a:r>
          </a:p>
          <a:p>
            <a:pPr fontAlgn="base"/>
            <a:r>
              <a:rPr lang="en-IN" dirty="0"/>
              <a:t>“Virtual pump testing”: estimation of aquifer properties</a:t>
            </a:r>
          </a:p>
          <a:p>
            <a:pPr fontAlgn="base"/>
            <a:r>
              <a:rPr lang="en-IN" dirty="0"/>
              <a:t>Imaging of preferential flow zones (e.g. fractures, karst conduits, paleochannels)</a:t>
            </a:r>
          </a:p>
          <a:p>
            <a:pPr fontAlgn="base"/>
            <a:r>
              <a:rPr lang="en-IN" dirty="0"/>
              <a:t>Parameterization of groundwater models at local to basin scales</a:t>
            </a:r>
          </a:p>
          <a:p>
            <a:pPr fontAlgn="base"/>
            <a:r>
              <a:rPr lang="en-IN" dirty="0"/>
              <a:t>Integration of logging and surface-based NMR measurements</a:t>
            </a:r>
          </a:p>
          <a:p>
            <a:endParaRPr lang="en-IN" dirty="0"/>
          </a:p>
        </p:txBody>
      </p:sp>
    </p:spTree>
    <p:extLst>
      <p:ext uri="{BB962C8B-B14F-4D97-AF65-F5344CB8AC3E}">
        <p14:creationId xmlns:p14="http://schemas.microsoft.com/office/powerpoint/2010/main" xmlns="" val="4151536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We have Partnership with </a:t>
            </a:r>
            <a:r>
              <a:rPr lang="en-IN" dirty="0" err="1"/>
              <a:t>Pramitee</a:t>
            </a:r>
            <a:r>
              <a:rPr lang="en-IN" dirty="0"/>
              <a:t> Engineering &amp; Surveys </a:t>
            </a:r>
            <a:r>
              <a:rPr lang="en-IN" dirty="0" err="1"/>
              <a:t>Pvt.</a:t>
            </a:r>
            <a:r>
              <a:rPr lang="en-IN" dirty="0"/>
              <a:t> Ltd. to provide all type of survey services like Land Survey, Bathymetric Surveys etc. They use high end survey </a:t>
            </a:r>
            <a:r>
              <a:rPr lang="en-IN" dirty="0" err="1"/>
              <a:t>equipments</a:t>
            </a:r>
            <a:r>
              <a:rPr lang="en-IN" dirty="0"/>
              <a:t> to provide accurate and reliable data.</a:t>
            </a:r>
          </a:p>
        </p:txBody>
      </p:sp>
      <p:pic>
        <p:nvPicPr>
          <p:cNvPr id="4" name="Picture 3"/>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1900238" y="3586161"/>
            <a:ext cx="8986837" cy="2042161"/>
          </a:xfrm>
          <a:prstGeom prst="rect">
            <a:avLst/>
          </a:prstGeom>
        </p:spPr>
      </p:pic>
    </p:spTree>
    <p:extLst>
      <p:ext uri="{BB962C8B-B14F-4D97-AF65-F5344CB8AC3E}">
        <p14:creationId xmlns:p14="http://schemas.microsoft.com/office/powerpoint/2010/main" xmlns="" val="4052026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pPr marL="0" indent="0" algn="ctr">
              <a:buNone/>
            </a:pPr>
            <a:endParaRPr lang="en-IN" sz="4800" b="1" i="1" u="sng" dirty="0"/>
          </a:p>
          <a:p>
            <a:pPr marL="0" indent="0" algn="ctr">
              <a:buNone/>
            </a:pPr>
            <a:r>
              <a:rPr lang="en-IN" sz="4800" b="1" i="1" u="sng" dirty="0"/>
              <a:t>THANK YOU!!!!!!</a:t>
            </a:r>
          </a:p>
        </p:txBody>
      </p:sp>
    </p:spTree>
    <p:extLst>
      <p:ext uri="{BB962C8B-B14F-4D97-AF65-F5344CB8AC3E}">
        <p14:creationId xmlns:p14="http://schemas.microsoft.com/office/powerpoint/2010/main" xmlns="" val="1945129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Reliable data acquisition</a:t>
            </a:r>
          </a:p>
        </p:txBody>
      </p:sp>
      <p:sp>
        <p:nvSpPr>
          <p:cNvPr id="3" name="Content Placeholder 2"/>
          <p:cNvSpPr>
            <a:spLocks noGrp="1"/>
          </p:cNvSpPr>
          <p:nvPr>
            <p:ph idx="1"/>
          </p:nvPr>
        </p:nvSpPr>
        <p:spPr/>
        <p:txBody>
          <a:bodyPr>
            <a:normAutofit fontScale="92500" lnSpcReduction="10000"/>
          </a:bodyPr>
          <a:lstStyle/>
          <a:p>
            <a:r>
              <a:rPr lang="en-IN" dirty="0"/>
              <a:t>Reliable Data Acquisition is back bone for any type of study or research projects in field of Hydrography, Hydrology etc.</a:t>
            </a:r>
          </a:p>
          <a:p>
            <a:r>
              <a:rPr lang="en-IN" dirty="0"/>
              <a:t>We require Reliable data of Past and Present to study the behaviour of the Rivers/Dams and can interpret future based on those data so data acquisition is a very important factor for any type of research project.</a:t>
            </a:r>
          </a:p>
          <a:p>
            <a:r>
              <a:rPr lang="en-IN" dirty="0"/>
              <a:t>For Reliable Data Acquisition, we need Data Acquisition Systems from best Manufacturers across world so that we can rely on the data collected in real time.</a:t>
            </a:r>
          </a:p>
          <a:p>
            <a:r>
              <a:rPr lang="en-IN" dirty="0"/>
              <a:t>So, we are here from Pan India Consultants </a:t>
            </a:r>
            <a:r>
              <a:rPr lang="en-IN" dirty="0" err="1"/>
              <a:t>Pvt.</a:t>
            </a:r>
            <a:r>
              <a:rPr lang="en-IN" dirty="0"/>
              <a:t> Ltd. to introduce multiple </a:t>
            </a:r>
            <a:r>
              <a:rPr lang="en-IN" dirty="0" err="1"/>
              <a:t>equipments</a:t>
            </a:r>
            <a:r>
              <a:rPr lang="en-IN" dirty="0"/>
              <a:t> required for study of Rivers/Dams and their changing behaviours. </a:t>
            </a:r>
          </a:p>
        </p:txBody>
      </p:sp>
    </p:spTree>
    <p:extLst>
      <p:ext uri="{BB962C8B-B14F-4D97-AF65-F5344CB8AC3E}">
        <p14:creationId xmlns:p14="http://schemas.microsoft.com/office/powerpoint/2010/main" xmlns="" val="83100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SURVEY EQUIPMENTS:</a:t>
            </a:r>
            <a:endParaRPr lang="en-IN" b="1" i="1" dirty="0"/>
          </a:p>
        </p:txBody>
      </p:sp>
      <p:sp>
        <p:nvSpPr>
          <p:cNvPr id="3" name="Content Placeholder 2"/>
          <p:cNvSpPr>
            <a:spLocks noGrp="1"/>
          </p:cNvSpPr>
          <p:nvPr>
            <p:ph idx="1"/>
          </p:nvPr>
        </p:nvSpPr>
        <p:spPr/>
        <p:txBody>
          <a:bodyPr>
            <a:normAutofit fontScale="85000" lnSpcReduction="10000"/>
          </a:bodyPr>
          <a:lstStyle/>
          <a:p>
            <a:r>
              <a:rPr lang="en-US" dirty="0"/>
              <a:t>DGPS: Basic Beacon DGPS to High end PPK &amp; RTK DGPS Solutions.</a:t>
            </a:r>
          </a:p>
          <a:p>
            <a:r>
              <a:rPr lang="en-US" dirty="0"/>
              <a:t>Echo Sounder: Single Beam (Single Frequency &amp; Dual Frequency), Multi Beam Echo Sounder.</a:t>
            </a:r>
          </a:p>
          <a:p>
            <a:r>
              <a:rPr lang="en-US" dirty="0"/>
              <a:t>Sub Bottom Profilers for study of sediments and sub layers of bottom.</a:t>
            </a:r>
          </a:p>
          <a:p>
            <a:r>
              <a:rPr lang="en-US" dirty="0"/>
              <a:t>Side Scan Sonar, Motion Sensors, Oceanographic Sensors like CTD Sensor, Current Meters, Current Profilers, Tide Gauge, Multiparameter water quality meter, Different Parameter Sensors.</a:t>
            </a:r>
          </a:p>
          <a:p>
            <a:r>
              <a:rPr lang="en-US" dirty="0"/>
              <a:t>Remotely Operated Vehicles, Turbulence Profilers, Gliders etc.</a:t>
            </a:r>
          </a:p>
          <a:p>
            <a:r>
              <a:rPr lang="en-US" dirty="0"/>
              <a:t>Data Acquisition and Processing Software.</a:t>
            </a:r>
          </a:p>
          <a:p>
            <a:r>
              <a:rPr lang="en-US" dirty="0"/>
              <a:t>We also provide integrated system for Hydrographic Surveys including all </a:t>
            </a:r>
            <a:r>
              <a:rPr lang="en-US" dirty="0" err="1"/>
              <a:t>equipments</a:t>
            </a:r>
            <a:r>
              <a:rPr lang="en-US" dirty="0"/>
              <a:t>, Boat etc.</a:t>
            </a:r>
          </a:p>
          <a:p>
            <a:endParaRPr lang="en-IN" dirty="0"/>
          </a:p>
        </p:txBody>
      </p:sp>
    </p:spTree>
    <p:extLst>
      <p:ext uri="{BB962C8B-B14F-4D97-AF65-F5344CB8AC3E}">
        <p14:creationId xmlns:p14="http://schemas.microsoft.com/office/powerpoint/2010/main" xmlns="" val="1049239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DGPS from </a:t>
            </a:r>
            <a:r>
              <a:rPr lang="en-US" b="1" i="1" dirty="0" err="1"/>
              <a:t>trimble</a:t>
            </a:r>
            <a:r>
              <a:rPr lang="en-US" b="1" i="1" dirty="0"/>
              <a:t>	</a:t>
            </a:r>
            <a:endParaRPr lang="en-IN" b="1" i="1" dirty="0"/>
          </a:p>
        </p:txBody>
      </p:sp>
      <p:pic>
        <p:nvPicPr>
          <p:cNvPr id="9" name="Picture 8"/>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8359279" y="1853754"/>
            <a:ext cx="2695575" cy="3013521"/>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1451578" y="1853754"/>
            <a:ext cx="2663221" cy="3318321"/>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4543426" y="2800351"/>
            <a:ext cx="3114674" cy="3209924"/>
          </a:xfrm>
          <a:prstGeom prst="rect">
            <a:avLst/>
          </a:prstGeom>
        </p:spPr>
      </p:pic>
    </p:spTree>
    <p:extLst>
      <p:ext uri="{BB962C8B-B14F-4D97-AF65-F5344CB8AC3E}">
        <p14:creationId xmlns:p14="http://schemas.microsoft.com/office/powerpoint/2010/main" xmlns="" val="1176132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Echo SOUNDERS:</a:t>
            </a:r>
            <a:endParaRPr lang="en-IN" b="1" i="1"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xmlns="" val="0"/>
              </a:ext>
            </a:extLst>
          </a:blip>
          <a:stretch>
            <a:fillRect/>
          </a:stretch>
        </p:blipFill>
        <p:spPr>
          <a:xfrm>
            <a:off x="8666923" y="1957387"/>
            <a:ext cx="2781300" cy="3422996"/>
          </a:xfrm>
        </p:spPr>
      </p:pic>
      <p:pic>
        <p:nvPicPr>
          <p:cNvPr id="7" name="Picture 6"/>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1631156" y="1957386"/>
            <a:ext cx="2636044" cy="342299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5124503" y="1957386"/>
            <a:ext cx="2932819" cy="3422997"/>
          </a:xfrm>
          <a:prstGeom prst="rect">
            <a:avLst/>
          </a:prstGeom>
        </p:spPr>
      </p:pic>
    </p:spTree>
    <p:extLst>
      <p:ext uri="{BB962C8B-B14F-4D97-AF65-F5344CB8AC3E}">
        <p14:creationId xmlns:p14="http://schemas.microsoft.com/office/powerpoint/2010/main" xmlns="" val="139904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Bathy 500 echo sounder</a:t>
            </a:r>
          </a:p>
        </p:txBody>
      </p:sp>
      <p:sp>
        <p:nvSpPr>
          <p:cNvPr id="3" name="Content Placeholder 2"/>
          <p:cNvSpPr>
            <a:spLocks noGrp="1"/>
          </p:cNvSpPr>
          <p:nvPr>
            <p:ph idx="1"/>
          </p:nvPr>
        </p:nvSpPr>
        <p:spPr/>
        <p:txBody>
          <a:bodyPr/>
          <a:lstStyle/>
          <a:p>
            <a:r>
              <a:rPr lang="en-IN" dirty="0"/>
              <a:t>Very Portable and Reliable survey grade Echo Sounder.</a:t>
            </a:r>
          </a:p>
          <a:p>
            <a:r>
              <a:rPr lang="en-IN" dirty="0"/>
              <a:t>Measures depth from 0.3m to 640m.</a:t>
            </a:r>
          </a:p>
          <a:p>
            <a:r>
              <a:rPr lang="en-IN" dirty="0"/>
              <a:t>Available in Single Frequency and Dual Frequency Modes.</a:t>
            </a:r>
          </a:p>
          <a:p>
            <a:r>
              <a:rPr lang="en-IN" dirty="0"/>
              <a:t>With Paper Chart &amp; Digital Display.</a:t>
            </a:r>
          </a:p>
          <a:p>
            <a:pPr marL="0" indent="0">
              <a:buNone/>
            </a:pPr>
            <a:endParaRPr lang="en-IN" dirty="0"/>
          </a:p>
        </p:txBody>
      </p:sp>
      <p:pic>
        <p:nvPicPr>
          <p:cNvPr id="4" name="Picture 3"/>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8017668" y="2205326"/>
            <a:ext cx="2636044" cy="3422997"/>
          </a:xfrm>
          <a:prstGeom prst="rect">
            <a:avLst/>
          </a:prstGeom>
        </p:spPr>
      </p:pic>
    </p:spTree>
    <p:extLst>
      <p:ext uri="{BB962C8B-B14F-4D97-AF65-F5344CB8AC3E}">
        <p14:creationId xmlns:p14="http://schemas.microsoft.com/office/powerpoint/2010/main" xmlns="" val="1790034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Teledyne t50-p Multi beam echo sounder</a:t>
            </a:r>
          </a:p>
        </p:txBody>
      </p:sp>
      <p:pic>
        <p:nvPicPr>
          <p:cNvPr id="4" name="il nuovo multibeam Teledyne Reson T50-P - YouTube (360p)">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email"/>
          <a:stretch>
            <a:fillRect/>
          </a:stretch>
        </p:blipFill>
        <p:spPr>
          <a:xfrm>
            <a:off x="675862" y="1285461"/>
            <a:ext cx="10787268" cy="4140546"/>
          </a:xfrm>
        </p:spPr>
      </p:pic>
    </p:spTree>
    <p:extLst>
      <p:ext uri="{BB962C8B-B14F-4D97-AF65-F5344CB8AC3E}">
        <p14:creationId xmlns:p14="http://schemas.microsoft.com/office/powerpoint/2010/main" xmlns="" val="2706867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Sub Bottom Profiler:</a:t>
            </a:r>
            <a:endParaRPr lang="en-IN" b="1" i="1" dirty="0"/>
          </a:p>
        </p:txBody>
      </p:sp>
      <p:sp>
        <p:nvSpPr>
          <p:cNvPr id="3" name="Content Placeholder 2"/>
          <p:cNvSpPr>
            <a:spLocks noGrp="1"/>
          </p:cNvSpPr>
          <p:nvPr>
            <p:ph idx="1"/>
          </p:nvPr>
        </p:nvSpPr>
        <p:spPr/>
        <p:txBody>
          <a:bodyPr/>
          <a:lstStyle/>
          <a:p>
            <a:r>
              <a:rPr lang="en-IN" dirty="0"/>
              <a:t>Sub-bottom profiling systems identify and measure various marine sediment layers that exist below the sediment/water interface. </a:t>
            </a:r>
          </a:p>
          <a:p>
            <a:r>
              <a:rPr lang="en-IN" dirty="0"/>
              <a:t>A sound source emits an acoustic signal vertically downwards into the water and a receiver monitors the return signal that has been reflected off the seafloor.</a:t>
            </a:r>
          </a:p>
          <a:p>
            <a:r>
              <a:rPr lang="en-IN" dirty="0"/>
              <a:t>Some of the acoustic signal will penetrate the seabed and be reflected when it encounters a boundary between two layers that have different acoustic impedance. </a:t>
            </a:r>
          </a:p>
          <a:p>
            <a:r>
              <a:rPr lang="en-IN" dirty="0"/>
              <a:t>The system uses this reflected energy to provide information on sediment layers beneath the sediment-water interface.</a:t>
            </a:r>
          </a:p>
        </p:txBody>
      </p:sp>
    </p:spTree>
    <p:extLst>
      <p:ext uri="{BB962C8B-B14F-4D97-AF65-F5344CB8AC3E}">
        <p14:creationId xmlns:p14="http://schemas.microsoft.com/office/powerpoint/2010/main" xmlns="" val="183984649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298</TotalTime>
  <Words>651</Words>
  <Application>Microsoft Office PowerPoint</Application>
  <PresentationFormat>Custom</PresentationFormat>
  <Paragraphs>72</Paragraphs>
  <Slides>25</Slides>
  <Notes>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Gallery</vt:lpstr>
      <vt:lpstr>PRESENTATION on reliable data acquisition system</vt:lpstr>
      <vt:lpstr>INTRODUCTION:</vt:lpstr>
      <vt:lpstr>Reliable data acquisition</vt:lpstr>
      <vt:lpstr>SURVEY EQUIPMENTS:</vt:lpstr>
      <vt:lpstr>DGPS from trimble </vt:lpstr>
      <vt:lpstr>Echo SOUNDERS:</vt:lpstr>
      <vt:lpstr>Bathy 500 echo sounder</vt:lpstr>
      <vt:lpstr>Teledyne t50-p Multi beam echo sounder</vt:lpstr>
      <vt:lpstr>Sub Bottom Profiler:</vt:lpstr>
      <vt:lpstr>Slide 10</vt:lpstr>
      <vt:lpstr>SyQwest StrataBox:</vt:lpstr>
      <vt:lpstr>Slide 12</vt:lpstr>
      <vt:lpstr>Slide 13</vt:lpstr>
      <vt:lpstr>Slide 14</vt:lpstr>
      <vt:lpstr>Data acquisition and processing Software: EIVA</vt:lpstr>
      <vt:lpstr>EIVA TOUGHBOY PANCHAX</vt:lpstr>
      <vt:lpstr>Slide 17</vt:lpstr>
      <vt:lpstr>Side Scan Sonar </vt:lpstr>
      <vt:lpstr>Oceanographic sensors: Current meters and profilers</vt:lpstr>
      <vt:lpstr>ROV &amp; GLIDERS</vt:lpstr>
      <vt:lpstr>VISTA CLARA GMR for Ground Water    </vt:lpstr>
      <vt:lpstr>Slide 22</vt:lpstr>
      <vt:lpstr>Slide 23</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Sedimentation Study By Using Sub Bottom Profiler</dc:title>
  <dc:creator>AMIT GUPTA</dc:creator>
  <cp:lastModifiedBy>akbansal</cp:lastModifiedBy>
  <cp:revision>47</cp:revision>
  <dcterms:created xsi:type="dcterms:W3CDTF">2016-07-22T05:55:28Z</dcterms:created>
  <dcterms:modified xsi:type="dcterms:W3CDTF">2016-11-16T10:12:59Z</dcterms:modified>
</cp:coreProperties>
</file>